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0"/>
  </p:notesMasterIdLst>
  <p:handoutMasterIdLst>
    <p:handoutMasterId r:id="rId51"/>
  </p:handoutMasterIdLst>
  <p:sldIdLst>
    <p:sldId id="268" r:id="rId10"/>
    <p:sldId id="328" r:id="rId11"/>
    <p:sldId id="274" r:id="rId12"/>
    <p:sldId id="341" r:id="rId13"/>
    <p:sldId id="277" r:id="rId14"/>
    <p:sldId id="343" r:id="rId15"/>
    <p:sldId id="279" r:id="rId16"/>
    <p:sldId id="280" r:id="rId17"/>
    <p:sldId id="344" r:id="rId18"/>
    <p:sldId id="346" r:id="rId19"/>
    <p:sldId id="350" r:id="rId20"/>
    <p:sldId id="347" r:id="rId21"/>
    <p:sldId id="351" r:id="rId22"/>
    <p:sldId id="284" r:id="rId23"/>
    <p:sldId id="285" r:id="rId24"/>
    <p:sldId id="286" r:id="rId25"/>
    <p:sldId id="348" r:id="rId26"/>
    <p:sldId id="288" r:id="rId27"/>
    <p:sldId id="315" r:id="rId28"/>
    <p:sldId id="314" r:id="rId29"/>
    <p:sldId id="325" r:id="rId30"/>
    <p:sldId id="318" r:id="rId31"/>
    <p:sldId id="330" r:id="rId32"/>
    <p:sldId id="331" r:id="rId33"/>
    <p:sldId id="321" r:id="rId34"/>
    <p:sldId id="316" r:id="rId35"/>
    <p:sldId id="338" r:id="rId36"/>
    <p:sldId id="339" r:id="rId37"/>
    <p:sldId id="340" r:id="rId38"/>
    <p:sldId id="323" r:id="rId39"/>
    <p:sldId id="336" r:id="rId40"/>
    <p:sldId id="271" r:id="rId41"/>
    <p:sldId id="349" r:id="rId42"/>
    <p:sldId id="335" r:id="rId43"/>
    <p:sldId id="289" r:id="rId44"/>
    <p:sldId id="294" r:id="rId45"/>
    <p:sldId id="298" r:id="rId46"/>
    <p:sldId id="299" r:id="rId47"/>
    <p:sldId id="327" r:id="rId48"/>
    <p:sldId id="329" r:id="rId49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ACE"/>
    <a:srgbClr val="B4EEC3"/>
    <a:srgbClr val="BAC5E8"/>
    <a:srgbClr val="EAD6B8"/>
    <a:srgbClr val="F44336"/>
    <a:srgbClr val="DA815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6" autoAdjust="0"/>
    <p:restoredTop sz="95246" autoAdjust="0"/>
  </p:normalViewPr>
  <p:slideViewPr>
    <p:cSldViewPr snapToObjects="1">
      <p:cViewPr varScale="1">
        <p:scale>
          <a:sx n="156" d="100"/>
          <a:sy n="156" d="100"/>
        </p:scale>
        <p:origin x="960" y="15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19.02.2020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19.02.2020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skim over the application</a:t>
            </a:r>
            <a:r>
              <a:rPr lang="en-US" baseline="0" dirty="0" smtClean="0"/>
              <a:t>s quickly with the desired properties. E.g., e-voting and crypto currency wallets require both integrity and confidentiality. Smart home, medical devices and industrial control systems requires integrity.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313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to the trusted path. Local and remote versions. End points are trusted entities. For local trusted path, we need a trusted endpoint, a trusted software or a TEE enclave can serve the purpose. However for the remote trusted path, this is not require. However, in literature, usage of hypervisor, TEE is common as a trusted anchor on the local host while constructing trusted path to a remote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5340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Absence of the support for the mouse pointer may seem like a functional limitation</a:t>
            </a:r>
            <a:r>
              <a:rPr lang="en-US" baseline="0" dirty="0" smtClean="0"/>
              <a:t> but in creates security problem. .. &lt;&lt;Explain the early form submission attack briefly&gt;&gt;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3079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7730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333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jpg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048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88" y="2320194"/>
            <a:ext cx="1371600" cy="13716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036219" y="1357083"/>
            <a:ext cx="3539206" cy="3824517"/>
            <a:chOff x="1259013" y="1971661"/>
            <a:chExt cx="3539206" cy="3824517"/>
          </a:xfrm>
        </p:grpSpPr>
        <p:sp>
          <p:nvSpPr>
            <p:cNvPr id="71" name="Rounded Rectangle 70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7" name="Isosceles Triangle 86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7" idx="3"/>
              <a:endCxn id="88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945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24540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Output Manipulation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013" y="2353238"/>
            <a:ext cx="1565912" cy="1565912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077842" y="1371600"/>
            <a:ext cx="3539206" cy="3824517"/>
            <a:chOff x="1259013" y="1971661"/>
            <a:chExt cx="3539206" cy="3824517"/>
          </a:xfrm>
        </p:grpSpPr>
        <p:sp>
          <p:nvSpPr>
            <p:cNvPr id="26" name="Rounded Rectangle 25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24992" y="2401742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24992" y="2953299"/>
              <a:ext cx="114807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rate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2880" y="4054494"/>
              <a:ext cx="1814920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0157" y="4604520"/>
              <a:ext cx="1858201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(mg/cc)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97482" y="237745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97482" y="292973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397482" y="34698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Isosceles Triangle 41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>
              <a:stCxn id="42" idx="3"/>
              <a:endCxn id="43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3992431" y="4052366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3992431" y="4561945"/>
              <a:ext cx="552243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236852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6299094" y="235167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75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35022" y="1779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177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160862" y="288464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0.025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65800" y="3466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black"/>
                </a:solidFill>
                <a:latin typeface="Calibri" panose="020F0502020204030204"/>
              </a:rPr>
              <a:t>6000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47616" y="398248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 smtClean="0">
                <a:solidFill>
                  <a:prstClr val="black"/>
                </a:solidFill>
                <a:latin typeface="Calibri" panose="020F0502020204030204"/>
              </a:rPr>
              <a:t>10500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726" y="2100248"/>
            <a:ext cx="2220791" cy="22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9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438400"/>
            <a:ext cx="11537950" cy="17859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users </a:t>
            </a:r>
            <a:r>
              <a:rPr lang="en-US" dirty="0"/>
              <a:t>are more likely not to verify it.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Therefore </a:t>
            </a:r>
            <a:r>
              <a:rPr lang="en-US" dirty="0"/>
              <a:t>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Overlay: Early Form Submission Attack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2554" y="2580932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565285" y="1599294"/>
            <a:ext cx="3539206" cy="3824517"/>
            <a:chOff x="1259013" y="1971661"/>
            <a:chExt cx="3539206" cy="3824517"/>
          </a:xfrm>
        </p:grpSpPr>
        <p:sp>
          <p:nvSpPr>
            <p:cNvPr id="89" name="Rounded Rectangle 8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92973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Isosceles Triangle 10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Isosceles Triangle 10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>
              <a:stCxn id="105" idx="3"/>
              <a:endCxn id="10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92563" y="4904328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939725" y="4763054"/>
            <a:ext cx="1236270" cy="573908"/>
          </a:xfrm>
          <a:prstGeom prst="roundRect">
            <a:avLst>
              <a:gd name="adj" fmla="val 32837"/>
            </a:avLst>
          </a:prstGeom>
          <a:noFill/>
          <a:ln>
            <a:solidFill>
              <a:srgbClr val="F4433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606719" y="2819400"/>
            <a:ext cx="1524000" cy="1524000"/>
          </a:xfrm>
          <a:prstGeom prst="ellipse">
            <a:avLst/>
          </a:prstGeom>
          <a:solidFill>
            <a:srgbClr val="EAD6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471948" y="3370095"/>
            <a:ext cx="469016" cy="43861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55817" y="2807638"/>
            <a:ext cx="1524000" cy="1524000"/>
          </a:xfrm>
          <a:prstGeom prst="ellipse">
            <a:avLst/>
          </a:prstGeom>
          <a:solidFill>
            <a:srgbClr val="BAC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4569788" y="3162173"/>
            <a:ext cx="535093" cy="438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69" y="3649292"/>
            <a:ext cx="609295" cy="609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63" y="3298401"/>
            <a:ext cx="482693" cy="482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2" y="3118096"/>
            <a:ext cx="482693" cy="482693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704915" y="2807638"/>
            <a:ext cx="1524000" cy="1524000"/>
          </a:xfrm>
          <a:prstGeom prst="ellipse">
            <a:avLst/>
          </a:prstGeom>
          <a:solidFill>
            <a:srgbClr val="B4E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15" y="3162173"/>
            <a:ext cx="914095" cy="91409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9751219" y="2807638"/>
            <a:ext cx="1524000" cy="1524000"/>
          </a:xfrm>
          <a:prstGeom prst="ellipse">
            <a:avLst/>
          </a:prstGeom>
          <a:solidFill>
            <a:srgbClr val="DDE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47" y="3288057"/>
            <a:ext cx="598143" cy="5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59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264685" y="620714"/>
            <a:ext cx="11537950" cy="972000"/>
          </a:xfrm>
        </p:spPr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8913019" y="1168034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70" y="2418237"/>
            <a:ext cx="2041038" cy="2041038"/>
          </a:xfrm>
          <a:prstGeom prst="rect">
            <a:avLst/>
          </a:prstGeom>
        </p:spPr>
      </p:pic>
      <p:pic>
        <p:nvPicPr>
          <p:cNvPr id="40" name="Picture 2" descr="Image result for dana diabecare 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188" y="4459275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3505086" y="2497608"/>
            <a:ext cx="3539206" cy="3824517"/>
            <a:chOff x="1259013" y="1971661"/>
            <a:chExt cx="3539206" cy="3824517"/>
          </a:xfrm>
        </p:grpSpPr>
        <p:sp>
          <p:nvSpPr>
            <p:cNvPr id="59" name="Rounded Rectangle 5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7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5" idx="3"/>
              <a:endCxn id="7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cxnSp>
        <p:nvCxnSpPr>
          <p:cNvPr id="9" name="Elbow Connector 8"/>
          <p:cNvCxnSpPr>
            <a:endCxn id="3074" idx="1"/>
          </p:cNvCxnSpPr>
          <p:nvPr/>
        </p:nvCxnSpPr>
        <p:spPr>
          <a:xfrm rot="5400000" flipH="1" flipV="1">
            <a:off x="6981617" y="965387"/>
            <a:ext cx="914366" cy="2948437"/>
          </a:xfrm>
          <a:prstGeom prst="bentConnector2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6685856" y="3637952"/>
            <a:ext cx="2249944" cy="132725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13813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340153" y="1886978"/>
            <a:ext cx="3108780" cy="248296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19834" y="1823610"/>
            <a:ext cx="2711834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0519" y="2715537"/>
            <a:ext cx="1615914" cy="610914"/>
            <a:chOff x="4740211" y="5688707"/>
            <a:chExt cx="1615914" cy="610914"/>
          </a:xfrm>
        </p:grpSpPr>
        <p:sp>
          <p:nvSpPr>
            <p:cNvPr id="53" name="Rounded Rectangle 52"/>
            <p:cNvSpPr/>
            <p:nvPr/>
          </p:nvSpPr>
          <p:spPr>
            <a:xfrm>
              <a:off x="4740211" y="568870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4811104" y="5761969"/>
              <a:ext cx="666168" cy="47104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5719536" y="5768253"/>
              <a:ext cx="579243" cy="464756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5"/>
          <a:srcRect l="35542" t="19680" r="35441" b="39379"/>
          <a:stretch/>
        </p:blipFill>
        <p:spPr>
          <a:xfrm>
            <a:off x="2656007" y="2555689"/>
            <a:ext cx="1283492" cy="93060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329">
            <a:off x="2187397" y="2786785"/>
            <a:ext cx="454437" cy="4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  <p:bldP spid="65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</a:p>
          <a:p>
            <a:pPr lvl="1"/>
            <a:r>
              <a:rPr lang="en-US" dirty="0" smtClean="0"/>
              <a:t>Highlight</a:t>
            </a:r>
            <a:endParaRPr lang="en-US" dirty="0" smtClean="0"/>
          </a:p>
          <a:p>
            <a:pPr lvl="1"/>
            <a:r>
              <a:rPr lang="en-US" smtClean="0"/>
              <a:t>Freezing</a:t>
            </a:r>
            <a:endParaRPr lang="en-US" dirty="0" smtClean="0"/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12187238" cy="32766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7092" y="3276599"/>
            <a:ext cx="10028558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588" y="3276599"/>
            <a:ext cx="761207" cy="304801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78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9619" y="3886200"/>
            <a:ext cx="1524000" cy="4572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17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existing mechanisms</a:t>
            </a:r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54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Trusted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736099" y="2929121"/>
            <a:ext cx="353306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795" y="2579054"/>
            <a:ext cx="5453359" cy="290734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TCB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759619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37700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4489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3015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7892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314343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1357728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2808290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9619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7154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041377" y="4492720"/>
            <a:ext cx="5434778" cy="9597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67897" y="55727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85350" y="598145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3850" y="123055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Relay to the host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8290" y="123055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Overlay generator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410477" y="1697602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 err="1" smtClean="0">
                <a:solidFill>
                  <a:srgbClr val="FF0000"/>
                </a:solidFill>
              </a:rPr>
              <a:t>hdmi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10477" y="2209722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interceptor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410477" y="26403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relay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4" grpId="0" animBg="1"/>
      <p:bldP spid="24" grpId="1" animBg="1"/>
      <p:bldP spid="26" grpId="0" animBg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9266" b="-1"/>
          <a:stretch/>
        </p:blipFill>
        <p:spPr>
          <a:xfrm>
            <a:off x="1449388" y="2819400"/>
            <a:ext cx="7696200" cy="94344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1161"/>
          <a:stretch/>
        </p:blipFill>
        <p:spPr>
          <a:xfrm>
            <a:off x="1445417" y="1447800"/>
            <a:ext cx="7696202" cy="1362806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4" y="4403726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98" y="4403726"/>
            <a:ext cx="1905000" cy="190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19" y="4615648"/>
            <a:ext cx="570223" cy="9503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1" y="4375152"/>
            <a:ext cx="1905000" cy="1905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94503" y="3427193"/>
            <a:ext cx="426344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22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750219" y="1702901"/>
            <a:ext cx="3439915" cy="2129906"/>
            <a:chOff x="3486898" y="2484209"/>
            <a:chExt cx="3439915" cy="2129906"/>
          </a:xfrm>
        </p:grpSpPr>
        <p:grpSp>
          <p:nvGrpSpPr>
            <p:cNvPr id="8" name="Group 7"/>
            <p:cNvGrpSpPr/>
            <p:nvPr/>
          </p:nvGrpSpPr>
          <p:grpSpPr>
            <a:xfrm>
              <a:off x="3486898" y="2484209"/>
              <a:ext cx="3439915" cy="2129906"/>
              <a:chOff x="0" y="-100501"/>
              <a:chExt cx="3439915" cy="2129906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0" y="96520"/>
                <a:ext cx="3439915" cy="1932885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41643" y="1432694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Program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977976" y="1419805"/>
                <a:ext cx="999415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2431" y="329580"/>
                <a:ext cx="118974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en-US" kern="0" dirty="0">
                    <a:solidFill>
                      <a:prstClr val="black"/>
                    </a:solidFill>
                    <a:latin typeface="Calibri" panose="020F0502020204030204"/>
                  </a:rPr>
                  <a:t>Heart beat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2431" y="881137"/>
                <a:ext cx="803425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Insulin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0319" y="-100501"/>
                <a:ext cx="1584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Remote device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5229" y="2896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75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5229" y="34567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30</a:t>
              </a:r>
              <a:endParaRPr 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82" y="4147888"/>
            <a:ext cx="1565912" cy="1565912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7389019" y="1702901"/>
            <a:ext cx="3439915" cy="2129906"/>
            <a:chOff x="0" y="-100501"/>
            <a:chExt cx="3439915" cy="2129906"/>
          </a:xfrm>
        </p:grpSpPr>
        <p:sp>
          <p:nvSpPr>
            <p:cNvPr id="25" name="Rounded Rectangle 24"/>
            <p:cNvSpPr/>
            <p:nvPr/>
          </p:nvSpPr>
          <p:spPr>
            <a:xfrm>
              <a:off x="0" y="96520"/>
              <a:ext cx="3439915" cy="1932885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1643" y="1432694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77976" y="141980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2431" y="329580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kern="0" dirty="0">
                  <a:solidFill>
                    <a:prstClr val="black"/>
                  </a:solidFill>
                  <a:latin typeface="Calibri" panose="020F0502020204030204"/>
                </a:rPr>
                <a:t>Heart beat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2431" y="881137"/>
              <a:ext cx="80342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319" y="-10050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414788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7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1: Transaction Confirmation Device</a:t>
            </a:r>
            <a:endParaRPr lang="en-US" dirty="0"/>
          </a:p>
        </p:txBody>
      </p:sp>
      <p:pic>
        <p:nvPicPr>
          <p:cNvPr id="19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38" y="1369445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389019" y="4019450"/>
            <a:ext cx="2023311" cy="1615827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Android Protected Confirmation</a:t>
            </a:r>
          </a:p>
          <a:p>
            <a:pPr lvl="0">
              <a:defRPr/>
            </a:pP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You are going to program 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Heart beat 75 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Insulin 177U</a:t>
            </a: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Basal rate 0.025 U/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Hr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Low level 60 mg/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High level 105 mg/</a:t>
            </a:r>
            <a:r>
              <a:rPr lang="en-US" sz="1100" kern="0" dirty="0" err="1" smtClean="0">
                <a:solidFill>
                  <a:prstClr val="black"/>
                </a:solidFill>
                <a:latin typeface="Calibri" panose="020F0502020204030204"/>
              </a:rPr>
              <a:t>dL</a:t>
            </a:r>
            <a:endParaRPr lang="en-US" sz="1100" kern="0" dirty="0" smtClean="0">
              <a:solidFill>
                <a:prstClr val="black"/>
              </a:solidFill>
              <a:latin typeface="Calibri" panose="020F0502020204030204"/>
            </a:endParaRPr>
          </a:p>
          <a:p>
            <a:pPr lvl="0"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Calibri" panose="020F0502020204030204"/>
              </a:rPr>
              <a:t>And mode ……</a:t>
            </a:r>
            <a:endParaRPr lang="en-US" sz="11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259013" y="1971661"/>
            <a:ext cx="3539206" cy="3824517"/>
            <a:chOff x="1259013" y="1971661"/>
            <a:chExt cx="3539206" cy="3824517"/>
          </a:xfrm>
        </p:grpSpPr>
        <p:sp>
          <p:nvSpPr>
            <p:cNvPr id="23" name="Rounded Rectangle 22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/>
            <p:cNvCxnSpPr>
              <a:stCxn id="49" idx="3"/>
              <a:endCxn id="50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057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Input Signing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908207" y="2950304"/>
            <a:ext cx="419937" cy="8335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95818" y="3918633"/>
            <a:ext cx="1667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Trusted embedded device</a:t>
            </a:r>
          </a:p>
        </p:txBody>
      </p:sp>
      <p:pic>
        <p:nvPicPr>
          <p:cNvPr id="24" name="Picture 2" descr="Could your pacemaker be hackable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8"/>
          <a:stretch/>
        </p:blipFill>
        <p:spPr bwMode="auto">
          <a:xfrm>
            <a:off x="9320022" y="1402811"/>
            <a:ext cx="2422822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>
            <a:stCxn id="11" idx="3"/>
          </p:cNvCxnSpPr>
          <p:nvPr/>
        </p:nvCxnSpPr>
        <p:spPr>
          <a:xfrm flipV="1">
            <a:off x="4151797" y="3449252"/>
            <a:ext cx="1484622" cy="11324"/>
          </a:xfrm>
          <a:prstGeom prst="straightConnector1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0" idx="3"/>
          </p:cNvCxnSpPr>
          <p:nvPr/>
        </p:nvCxnSpPr>
        <p:spPr>
          <a:xfrm flipV="1">
            <a:off x="6328144" y="2114458"/>
            <a:ext cx="2619651" cy="1252618"/>
          </a:xfrm>
          <a:prstGeom prst="bentConnector3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0" idx="3"/>
          </p:cNvCxnSpPr>
          <p:nvPr/>
        </p:nvCxnSpPr>
        <p:spPr>
          <a:xfrm>
            <a:off x="6328144" y="3367076"/>
            <a:ext cx="2642432" cy="1730169"/>
          </a:xfrm>
          <a:prstGeom prst="bentConnector3">
            <a:avLst>
              <a:gd name="adj1" fmla="val 49303"/>
            </a:avLst>
          </a:prstGeom>
          <a:ln w="1905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dana diabecare r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855" y="4450543"/>
            <a:ext cx="2280902" cy="11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2464184"/>
            <a:ext cx="797064" cy="7970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35" y="5152796"/>
            <a:ext cx="797064" cy="797064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27203" y="1821945"/>
            <a:ext cx="3539206" cy="3824517"/>
            <a:chOff x="1259013" y="1971661"/>
            <a:chExt cx="3539206" cy="3824517"/>
          </a:xfrm>
        </p:grpSpPr>
        <p:sp>
          <p:nvSpPr>
            <p:cNvPr id="67" name="Rounded Rectangle 66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3" idx="3"/>
              <a:endCxn id="84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8516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1777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177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" y="4006322"/>
                <a:ext cx="1254321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</a:t>
            </a:r>
            <a:r>
              <a:rPr lang="en-US" dirty="0" smtClean="0"/>
              <a:t>177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</a:t>
            </a:r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</a:t>
            </a:r>
            <a:r>
              <a:rPr lang="en-US" dirty="0" smtClean="0"/>
              <a:t>17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4" y="1413219"/>
            <a:ext cx="1239363" cy="12393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03419" y="3138952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3419" y="4012156"/>
            <a:ext cx="803425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Insulin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2/19/2020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3: Overlay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954" y="5285429"/>
            <a:ext cx="1149760" cy="1149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019" y="5291458"/>
            <a:ext cx="1143000" cy="114300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1500695" y="1308282"/>
            <a:ext cx="3539206" cy="3824517"/>
            <a:chOff x="1259013" y="1971661"/>
            <a:chExt cx="3539206" cy="3824517"/>
          </a:xfrm>
        </p:grpSpPr>
        <p:sp>
          <p:nvSpPr>
            <p:cNvPr id="90" name="Rounded Rectangle 89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397482" y="237745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75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397482" y="29297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177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97482" y="3469882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0.025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6" name="Isosceles Triangle 105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Isosceles Triangle 106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06" idx="3"/>
              <a:endCxn id="107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210374" y="4191000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505086" y="4690769"/>
              <a:ext cx="87537" cy="152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997623" y="405846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60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958066" y="455671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 smtClean="0">
                  <a:solidFill>
                    <a:prstClr val="black"/>
                  </a:solidFill>
                  <a:latin typeface="Calibri" panose="020F0502020204030204"/>
                </a:rPr>
                <a:t>105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77305" y="1308282"/>
            <a:ext cx="3539206" cy="3824517"/>
            <a:chOff x="1259013" y="1971661"/>
            <a:chExt cx="3539206" cy="3824517"/>
          </a:xfrm>
        </p:grpSpPr>
        <p:sp>
          <p:nvSpPr>
            <p:cNvPr id="119" name="Rounded Rectangle 118"/>
            <p:cNvSpPr/>
            <p:nvPr/>
          </p:nvSpPr>
          <p:spPr>
            <a:xfrm>
              <a:off x="1259013" y="2168682"/>
              <a:ext cx="3539206" cy="3627496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748015" y="5232425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Program</a:t>
              </a:r>
              <a:endPara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184348" y="5219536"/>
              <a:ext cx="999415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3053747" y="2384240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4992" y="2401742"/>
              <a:ext cx="118974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Heart beat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053747" y="2935797"/>
              <a:ext cx="1367772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324992" y="2953299"/>
              <a:ext cx="11448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Insulin (U)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339533" y="2125436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02880" y="1971661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Remote device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302880" y="4054494"/>
              <a:ext cx="1838965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Low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300157" y="4604520"/>
              <a:ext cx="1882247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High limit (mg/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dL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053747" y="3469882"/>
              <a:ext cx="1367771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311739" y="3487384"/>
              <a:ext cx="1765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Basal rate (U/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Hr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5" name="Isosceles Triangle 134"/>
            <p:cNvSpPr/>
            <p:nvPr/>
          </p:nvSpPr>
          <p:spPr>
            <a:xfrm>
              <a:off x="4544675" y="2294585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/>
            <p:cNvSpPr/>
            <p:nvPr/>
          </p:nvSpPr>
          <p:spPr>
            <a:xfrm flipV="1">
              <a:off x="4544675" y="5086641"/>
              <a:ext cx="179510" cy="15475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5" idx="3"/>
              <a:endCxn id="136" idx="3"/>
            </p:cNvCxnSpPr>
            <p:nvPr/>
          </p:nvCxnSpPr>
          <p:spPr>
            <a:xfrm>
              <a:off x="4634430" y="2449335"/>
              <a:ext cx="0" cy="2637306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/>
            <p:cNvSpPr/>
            <p:nvPr/>
          </p:nvSpPr>
          <p:spPr>
            <a:xfrm>
              <a:off x="4590661" y="2507325"/>
              <a:ext cx="87537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/>
            <p:cNvCxnSpPr/>
            <p:nvPr/>
          </p:nvCxnSpPr>
          <p:spPr>
            <a:xfrm>
              <a:off x="3076966" y="4267200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139"/>
            <p:cNvSpPr/>
            <p:nvPr/>
          </p:nvSpPr>
          <p:spPr>
            <a:xfrm>
              <a:off x="3992432" y="4052366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3076966" y="4776779"/>
              <a:ext cx="856240" cy="0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3992432" y="4561945"/>
              <a:ext cx="429086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997623" y="40584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958066" y="455671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85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3425</TotalTime>
  <Words>1332</Words>
  <Application>Microsoft Office PowerPoint</Application>
  <PresentationFormat>Custom</PresentationFormat>
  <Paragraphs>453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Motivation</vt:lpstr>
      <vt:lpstr>Remote Trusted path</vt:lpstr>
      <vt:lpstr>Solution 1: Transaction Confirmation Device</vt:lpstr>
      <vt:lpstr>Transaction Confirmation Devices: What is bad about it?</vt:lpstr>
      <vt:lpstr>Solution 2: Input Signing</vt:lpstr>
      <vt:lpstr>IntegriKey – Display manipulation attack</vt:lpstr>
      <vt:lpstr>Observation 1</vt:lpstr>
      <vt:lpstr>Solution 3: Overlay</vt:lpstr>
      <vt:lpstr>Overlay: Output Manipulation</vt:lpstr>
      <vt:lpstr>Overlay: Output Manipulation</vt:lpstr>
      <vt:lpstr>Overlay: Output Manipulation</vt:lpstr>
      <vt:lpstr>Overlay: Output Manipulation</vt:lpstr>
      <vt:lpstr>Observation 2</vt:lpstr>
      <vt:lpstr>Overlay: Early Form Submission Attack</vt:lpstr>
      <vt:lpstr>Observation 3</vt:lpstr>
      <vt:lpstr>Requirements</vt:lpstr>
      <vt:lpstr>Other Trusted Path Solutions</vt:lpstr>
      <vt:lpstr>ProtectIOn: High Level Approach</vt:lpstr>
      <vt:lpstr>Approach Overview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Grabbing User Attention</vt:lpstr>
      <vt:lpstr>Grabbing User Attention</vt:lpstr>
      <vt:lpstr>Grabbing User Attention</vt:lpstr>
      <vt:lpstr>Prototype and TCB</vt:lpstr>
      <vt:lpstr>Performance</vt:lpstr>
      <vt:lpstr>PowerPoint Presentation</vt:lpstr>
      <vt:lpstr>Solution 3: Overlay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244</cp:revision>
  <cp:lastPrinted>2013-06-08T11:22:51Z</cp:lastPrinted>
  <dcterms:created xsi:type="dcterms:W3CDTF">2019-12-03T10:53:56Z</dcterms:created>
  <dcterms:modified xsi:type="dcterms:W3CDTF">2020-02-19T17:43:55Z</dcterms:modified>
</cp:coreProperties>
</file>